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0" r:id="rId4"/>
  </p:sldMasterIdLst>
  <p:notesMasterIdLst>
    <p:notesMasterId r:id="rId17"/>
  </p:notesMasterIdLst>
  <p:sldIdLst>
    <p:sldId id="256" r:id="rId5"/>
    <p:sldId id="257" r:id="rId6"/>
    <p:sldId id="296" r:id="rId7"/>
    <p:sldId id="261" r:id="rId8"/>
    <p:sldId id="294" r:id="rId9"/>
    <p:sldId id="298" r:id="rId10"/>
    <p:sldId id="295" r:id="rId11"/>
    <p:sldId id="300" r:id="rId12"/>
    <p:sldId id="299" r:id="rId13"/>
    <p:sldId id="297" r:id="rId14"/>
    <p:sldId id="290" r:id="rId15"/>
    <p:sldId id="30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50"/>
  </p:normalViewPr>
  <p:slideViewPr>
    <p:cSldViewPr snapToGrid="0" snapToObjects="1">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B59C04-44A4-CF4D-BCCF-91B0EC4D587F}" type="datetime1">
              <a:rPr lang="en-ZA" smtClean="0"/>
              <a:t>2026/06/08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pic>
        <p:nvPicPr>
          <p:cNvPr id="7" name="Picture 6">
            <a:extLst>
              <a:ext uri="{FF2B5EF4-FFF2-40B4-BE49-F238E27FC236}">
                <a16:creationId xmlns:a16="http://schemas.microsoft.com/office/drawing/2014/main" id="{464C807A-582D-5536-03F1-D0D54C27D90A}"/>
              </a:ext>
            </a:extLst>
          </p:cNvPr>
          <p:cNvPicPr>
            <a:picLocks noChangeAspect="1"/>
          </p:cNvPicPr>
          <p:nvPr userDrawn="1"/>
        </p:nvPicPr>
        <p:blipFill>
          <a:blip r:embed="rId2"/>
          <a:srcRect/>
          <a:stretch/>
        </p:blipFill>
        <p:spPr>
          <a:xfrm>
            <a:off x="11267" y="-5"/>
            <a:ext cx="12180730" cy="6851660"/>
          </a:xfrm>
          <a:prstGeom prst="rect">
            <a:avLst/>
          </a:prstGeom>
        </p:spPr>
      </p:pic>
    </p:spTree>
    <p:extLst>
      <p:ext uri="{BB962C8B-B14F-4D97-AF65-F5344CB8AC3E}">
        <p14:creationId xmlns:p14="http://schemas.microsoft.com/office/powerpoint/2010/main" val="1228455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31FB4-306C-B14F-9DF4-0FD9AB22B8E7}" type="datetime1">
              <a:rPr lang="en-ZA" smtClean="0"/>
              <a:t>2026/06/08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7113771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189B79-E675-C345-883A-F23F764B154F}" type="datetime1">
              <a:rPr lang="en-ZA" smtClean="0"/>
              <a:t>2026/06/08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2748170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110471AB-3DFE-9A6B-799A-FC0E292FB57A}"/>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2" name="Title 1"/>
          <p:cNvSpPr>
            <a:spLocks noGrp="1" noRot="1" noMove="1" noResize="1" noEditPoints="1" noAdjustHandles="1" noChangeArrowheads="1" noChangeShapeType="1"/>
          </p:cNvSpPr>
          <p:nvPr>
            <p:ph type="title" hasCustomPrompt="1"/>
          </p:nvPr>
        </p:nvSpPr>
        <p:spPr>
          <a:xfrm>
            <a:off x="267419" y="577970"/>
            <a:ext cx="11644221" cy="897147"/>
          </a:xfrm>
        </p:spPr>
        <p:txBody>
          <a:bodyPr>
            <a:normAutofit/>
          </a:bodyPr>
          <a:lstStyle>
            <a:lvl1pPr>
              <a:lnSpc>
                <a:spcPts val="3080"/>
              </a:lnSpc>
              <a:defRPr sz="3500" b="1">
                <a:latin typeface="+mn-lt"/>
              </a:defRPr>
            </a:lvl1pPr>
          </a:lstStyle>
          <a:p>
            <a:r>
              <a:rPr lang="en-US" dirty="0"/>
              <a:t>Heading goes here, up to maximum 2 lines, sentence case, Aptos 35pt, bold</a:t>
            </a:r>
          </a:p>
        </p:txBody>
      </p:sp>
      <p:sp>
        <p:nvSpPr>
          <p:cNvPr id="3" name="Content Placeholder 2"/>
          <p:cNvSpPr>
            <a:spLocks noGrp="1" noRot="1" noMove="1" noResize="1" noEditPoints="1" noAdjustHandles="1" noChangeArrowheads="1" noChangeShapeType="1"/>
          </p:cNvSpPr>
          <p:nvPr>
            <p:ph idx="1" hasCustomPrompt="1"/>
          </p:nvPr>
        </p:nvSpPr>
        <p:spPr>
          <a:xfrm>
            <a:off x="267419" y="1759790"/>
            <a:ext cx="11644221" cy="4839418"/>
          </a:xfrm>
        </p:spPr>
        <p:txBody>
          <a:bodyPr/>
          <a:lstStyle>
            <a:lvl1pPr algn="l">
              <a:defRPr/>
            </a:lvl1pPr>
            <a:lvl2pPr marL="536575" indent="-268288">
              <a:buFont typeface="Symbol" panose="05050102010706020507" pitchFamily="18" charset="2"/>
              <a:buChar char=""/>
              <a:defRPr/>
            </a:lvl2pPr>
            <a:lvl5pPr marL="1828800" indent="0">
              <a:buNone/>
              <a:defRPr/>
            </a:lvl5pPr>
          </a:lstStyle>
          <a:p>
            <a:pPr lvl="0"/>
            <a:r>
              <a:rPr lang="en-GB" dirty="0"/>
              <a:t>Bullet style, Aptos 28pt, justified, not bold</a:t>
            </a:r>
          </a:p>
          <a:p>
            <a:pPr lvl="1"/>
            <a:r>
              <a:rPr lang="en-GB" dirty="0"/>
              <a:t>Tab for 2nd level bullet, Aptos 24pt, justified, not bold</a:t>
            </a:r>
          </a:p>
          <a:p>
            <a:pPr lvl="4"/>
            <a:endParaRPr lang="en-US" dirty="0"/>
          </a:p>
        </p:txBody>
      </p:sp>
      <p:sp>
        <p:nvSpPr>
          <p:cNvPr id="8" name="Slide Number Placeholder 5">
            <a:extLst>
              <a:ext uri="{FF2B5EF4-FFF2-40B4-BE49-F238E27FC236}">
                <a16:creationId xmlns:a16="http://schemas.microsoft.com/office/drawing/2014/main" id="{742CDA21-FB34-2E10-6FC6-41A385019286}"/>
              </a:ext>
            </a:extLst>
          </p:cNvPr>
          <p:cNvSpPr txBox="1">
            <a:spLocks/>
          </p:cNvSpPr>
          <p:nvPr userDrawn="1"/>
        </p:nvSpPr>
        <p:spPr>
          <a:xfrm>
            <a:off x="11371556" y="0"/>
            <a:ext cx="540084" cy="36291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extLst>
      <p:ext uri="{BB962C8B-B14F-4D97-AF65-F5344CB8AC3E}">
        <p14:creationId xmlns:p14="http://schemas.microsoft.com/office/powerpoint/2010/main" val="16923347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2026/06/08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4195558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AFC8E3-AC9B-484F-A89A-11D48F91BD50}" type="datetime1">
              <a:rPr lang="en-ZA" smtClean="0"/>
              <a:t>2026/06/08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768154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73CD7-1148-2F44-B63B-DE7490027093}" type="datetime1">
              <a:rPr lang="en-ZA" smtClean="0"/>
              <a:t>2026/06/08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28574169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D0C203-3373-6B42-997B-6A5702094014}" type="datetime1">
              <a:rPr lang="en-ZA" smtClean="0"/>
              <a:t>2026/06/08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12283419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2026/06/08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2591056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2026/06/08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417823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2026/06/08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30974726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4"/>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1792E-29FB-8649-BB25-70B41D2B30B2}" type="datetime1">
              <a:rPr lang="en-ZA" smtClean="0"/>
              <a:t>2026/06/08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16049373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6575" indent="-268288" algn="l" defTabSz="914400" rtl="0" eaLnBrk="1" latinLnBrk="0" hangingPunct="1">
        <a:lnSpc>
          <a:spcPct val="90000"/>
        </a:lnSpc>
        <a:spcBef>
          <a:spcPts val="500"/>
        </a:spcBef>
        <a:buFont typeface="Symbol" panose="050501020107060205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1030596" y="989229"/>
            <a:ext cx="7482315" cy="1483508"/>
          </a:xfrm>
        </p:spPr>
        <p:txBody>
          <a:bodyPr vert="horz" lIns="0" tIns="0" rIns="91440" bIns="45720" rtlCol="0" anchor="b">
            <a:normAutofit/>
          </a:bodyPr>
          <a:lstStyle/>
          <a:p>
            <a:pPr>
              <a:lnSpc>
                <a:spcPts val="3600"/>
              </a:lnSpc>
            </a:pPr>
            <a:r>
              <a:rPr lang="en-US" sz="3800" b="1" cap="all" dirty="0">
                <a:solidFill>
                  <a:schemeClr val="bg1"/>
                </a:solidFill>
                <a:latin typeface="Aptos" panose="020B0004020202020204" pitchFamily="34" charset="0"/>
              </a:rPr>
              <a:t>RT284  INDUSTRY ENGAGEMENT SESSION</a:t>
            </a:r>
          </a:p>
        </p:txBody>
      </p:sp>
      <p:sp>
        <p:nvSpPr>
          <p:cNvPr id="3" name="Subtitle 2"/>
          <p:cNvSpPr>
            <a:spLocks noGrp="1" noRot="1" noMove="1" noResize="1" noEditPoints="1" noAdjustHandles="1" noChangeArrowheads="1" noChangeShapeType="1"/>
          </p:cNvSpPr>
          <p:nvPr>
            <p:ph type="subTitle" idx="1"/>
          </p:nvPr>
        </p:nvSpPr>
        <p:spPr>
          <a:xfrm>
            <a:off x="1021976" y="2690400"/>
            <a:ext cx="7482315" cy="1088648"/>
          </a:xfrm>
        </p:spPr>
        <p:txBody>
          <a:bodyPr>
            <a:normAutofit/>
          </a:bodyPr>
          <a:lstStyle/>
          <a:p>
            <a:pPr algn="r">
              <a:tabLst>
                <a:tab pos="1193800" algn="l"/>
              </a:tabLst>
            </a:pPr>
            <a:endParaRPr lang="en-US" sz="2200" dirty="0">
              <a:solidFill>
                <a:schemeClr val="bg1"/>
              </a:solidFill>
              <a:latin typeface="Aptos" panose="020B0004020202020204" pitchFamily="34" charset="0"/>
            </a:endParaRPr>
          </a:p>
        </p:txBody>
      </p:sp>
      <p:sp>
        <p:nvSpPr>
          <p:cNvPr id="6" name="TextBox 5"/>
          <p:cNvSpPr txBox="1">
            <a:spLocks noGrp="1" noRot="1" noMove="1" noResize="1" noEditPoints="1" noAdjustHandles="1" noChangeArrowheads="1" noChangeShapeType="1"/>
          </p:cNvSpPr>
          <p:nvPr/>
        </p:nvSpPr>
        <p:spPr>
          <a:xfrm>
            <a:off x="9339996" y="989229"/>
            <a:ext cx="1935272" cy="2043893"/>
          </a:xfrm>
          <a:prstGeom prst="rect">
            <a:avLst/>
          </a:prstGeom>
          <a:noFill/>
        </p:spPr>
        <p:txBody>
          <a:bodyPr wrap="square" rtlCol="0">
            <a:spAutoFit/>
          </a:bodyPr>
          <a:lstStyle/>
          <a:p>
            <a:pPr>
              <a:lnSpc>
                <a:spcPts val="1720"/>
              </a:lnSpc>
            </a:pPr>
            <a:r>
              <a:rPr lang="en-US" sz="1400" dirty="0">
                <a:solidFill>
                  <a:schemeClr val="bg1"/>
                </a:solidFill>
                <a:latin typeface="Aptos" panose="020B0004020202020204" pitchFamily="34" charset="0"/>
              </a:rPr>
              <a:t>PRESENTED BY:</a:t>
            </a:r>
          </a:p>
          <a:p>
            <a:pPr>
              <a:lnSpc>
                <a:spcPts val="1720"/>
              </a:lnSpc>
            </a:pPr>
            <a:endParaRPr lang="en-US" sz="1400" dirty="0">
              <a:solidFill>
                <a:schemeClr val="bg1"/>
              </a:solidFill>
              <a:latin typeface="Aptos" panose="020B0004020202020204" pitchFamily="34" charset="0"/>
            </a:endParaRPr>
          </a:p>
          <a:p>
            <a:pPr>
              <a:lnSpc>
                <a:spcPts val="1720"/>
              </a:lnSpc>
            </a:pPr>
            <a:r>
              <a:rPr lang="en-US" sz="1400" b="1" dirty="0">
                <a:solidFill>
                  <a:schemeClr val="bg1"/>
                </a:solidFill>
                <a:latin typeface="Aptos" panose="020B0004020202020204" pitchFamily="34" charset="0"/>
              </a:rPr>
              <a:t>NAME: Baningi </a:t>
            </a:r>
          </a:p>
          <a:p>
            <a:pPr>
              <a:lnSpc>
                <a:spcPts val="1720"/>
              </a:lnSpc>
            </a:pPr>
            <a:r>
              <a:rPr lang="en-US" sz="1400" b="1" dirty="0">
                <a:solidFill>
                  <a:schemeClr val="bg1"/>
                </a:solidFill>
                <a:latin typeface="Aptos" panose="020B0004020202020204" pitchFamily="34" charset="0"/>
              </a:rPr>
              <a:t>SURNAME: Masilela</a:t>
            </a:r>
          </a:p>
          <a:p>
            <a:pPr>
              <a:lnSpc>
                <a:spcPts val="1720"/>
              </a:lnSpc>
            </a:pPr>
            <a:endParaRPr lang="en-US" sz="1400" b="1" dirty="0">
              <a:solidFill>
                <a:schemeClr val="bg1"/>
              </a:solidFill>
              <a:latin typeface="Aptos" panose="020B0004020202020204" pitchFamily="34" charset="0"/>
            </a:endParaRPr>
          </a:p>
          <a:p>
            <a:pPr>
              <a:lnSpc>
                <a:spcPts val="1720"/>
              </a:lnSpc>
            </a:pPr>
            <a:r>
              <a:rPr lang="en-US" sz="1400" b="1" dirty="0">
                <a:solidFill>
                  <a:schemeClr val="bg1"/>
                </a:solidFill>
                <a:latin typeface="Aptos" panose="020B0004020202020204" pitchFamily="34" charset="0"/>
              </a:rPr>
              <a:t>Title: Deputy Director</a:t>
            </a:r>
          </a:p>
          <a:p>
            <a:pPr>
              <a:lnSpc>
                <a:spcPts val="1720"/>
              </a:lnSpc>
            </a:pPr>
            <a:r>
              <a:rPr lang="en-US" sz="1400" i="1" dirty="0">
                <a:solidFill>
                  <a:schemeClr val="bg1"/>
                </a:solidFill>
                <a:latin typeface="Aptos" panose="020B0004020202020204" pitchFamily="34" charset="0"/>
              </a:rPr>
              <a:t>Division: OCPO</a:t>
            </a:r>
          </a:p>
          <a:p>
            <a:pPr>
              <a:lnSpc>
                <a:spcPts val="1720"/>
              </a:lnSpc>
            </a:pPr>
            <a:endParaRPr lang="en-US" sz="1400" b="1" dirty="0">
              <a:solidFill>
                <a:schemeClr val="bg1"/>
              </a:solidFill>
              <a:latin typeface="Aptos" panose="020B0004020202020204" pitchFamily="34" charset="0"/>
            </a:endParaRPr>
          </a:p>
          <a:p>
            <a:pPr>
              <a:lnSpc>
                <a:spcPts val="1720"/>
              </a:lnSpc>
            </a:pPr>
            <a:r>
              <a:rPr lang="en-US" sz="1400" b="1" dirty="0">
                <a:solidFill>
                  <a:schemeClr val="bg1"/>
                </a:solidFill>
                <a:latin typeface="Aptos" panose="020B0004020202020204" pitchFamily="34" charset="0"/>
              </a:rPr>
              <a:t>Date: 8 June 2026</a:t>
            </a:r>
          </a:p>
        </p:txBody>
      </p: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BEB0-CAEF-9B91-319F-BA7C9B5CCA33}"/>
              </a:ext>
            </a:extLst>
          </p:cNvPr>
          <p:cNvSpPr>
            <a:spLocks noGrp="1"/>
          </p:cNvSpPr>
          <p:nvPr>
            <p:ph type="title"/>
          </p:nvPr>
        </p:nvSpPr>
        <p:spPr/>
        <p:txBody>
          <a:bodyPr/>
          <a:lstStyle/>
          <a:p>
            <a:r>
              <a:rPr lang="en-ZA" sz="3200" dirty="0">
                <a:solidFill>
                  <a:srgbClr val="C00000"/>
                </a:solidFill>
                <a:latin typeface="Aptos" panose="020B0004020202020204" pitchFamily="34" charset="0"/>
                <a:ea typeface="Calibri" panose="020F0502020204030204" pitchFamily="34" charset="0"/>
                <a:cs typeface="Arial" panose="020B0604020202020204" pitchFamily="34" charset="0"/>
              </a:rPr>
              <a:t>Phase 3: Technical Specification Requirements ( Part A)</a:t>
            </a:r>
            <a:endParaRPr lang="en-US" dirty="0"/>
          </a:p>
        </p:txBody>
      </p:sp>
      <p:sp>
        <p:nvSpPr>
          <p:cNvPr id="3" name="Content Placeholder 2">
            <a:extLst>
              <a:ext uri="{FF2B5EF4-FFF2-40B4-BE49-F238E27FC236}">
                <a16:creationId xmlns:a16="http://schemas.microsoft.com/office/drawing/2014/main" id="{8766CED1-8E5B-828E-C166-D57A984D5899}"/>
              </a:ext>
            </a:extLst>
          </p:cNvPr>
          <p:cNvSpPr>
            <a:spLocks noGrp="1"/>
          </p:cNvSpPr>
          <p:nvPr>
            <p:ph idx="1"/>
          </p:nvPr>
        </p:nvSpPr>
        <p:spPr/>
        <p:txBody>
          <a:bodyPr/>
          <a:lstStyle/>
          <a:p>
            <a:r>
              <a:rPr lang="en-GB" b="1" dirty="0"/>
              <a:t>Test Reports</a:t>
            </a:r>
          </a:p>
          <a:p>
            <a:pPr marL="0" indent="0" fontAlgn="t">
              <a:buNone/>
            </a:pPr>
            <a:r>
              <a:rPr lang="en-ZA" dirty="0"/>
              <a:t>The following challenges were identified during the evaluation process:</a:t>
            </a:r>
          </a:p>
          <a:p>
            <a:pPr fontAlgn="t"/>
            <a:r>
              <a:rPr lang="en-ZA" dirty="0"/>
              <a:t>Failure to submit test reports or proof of sample submission;</a:t>
            </a:r>
          </a:p>
          <a:p>
            <a:pPr fontAlgn="t"/>
            <a:r>
              <a:rPr lang="en-ZA" dirty="0"/>
              <a:t>Submission of outdated or expired test reports;</a:t>
            </a:r>
          </a:p>
          <a:p>
            <a:pPr fontAlgn="t"/>
            <a:r>
              <a:rPr lang="en-ZA" dirty="0"/>
              <a:t>Submission of reports not issued by SANAS-accredited institutions for the relevant standard; and</a:t>
            </a:r>
          </a:p>
          <a:p>
            <a:pPr fontAlgn="t"/>
            <a:r>
              <a:rPr lang="en-ZA" dirty="0"/>
              <a:t>Test reports that did not clearly reference the applicable RT284-2026 item number</a:t>
            </a:r>
            <a:r>
              <a:rPr lang="en-GB" b="1" dirty="0"/>
              <a:t>.</a:t>
            </a:r>
            <a:endParaRPr lang="en-ZA" dirty="0"/>
          </a:p>
        </p:txBody>
      </p:sp>
    </p:spTree>
    <p:extLst>
      <p:ext uri="{BB962C8B-B14F-4D97-AF65-F5344CB8AC3E}">
        <p14:creationId xmlns:p14="http://schemas.microsoft.com/office/powerpoint/2010/main" val="70796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259A3F-F6E0-8C36-1415-4B4B571221E5}"/>
              </a:ext>
            </a:extLst>
          </p:cNvPr>
          <p:cNvSpPr>
            <a:spLocks noGrp="1"/>
          </p:cNvSpPr>
          <p:nvPr>
            <p:ph idx="1"/>
          </p:nvPr>
        </p:nvSpPr>
        <p:spPr>
          <a:xfrm>
            <a:off x="267419" y="865710"/>
            <a:ext cx="11644221" cy="4839418"/>
          </a:xfrm>
        </p:spPr>
        <p:txBody>
          <a:bodyPr/>
          <a:lstStyle/>
          <a:p>
            <a:pPr marL="0" indent="0">
              <a:buNone/>
            </a:pPr>
            <a:endParaRPr lang="en-ZA" b="1" dirty="0"/>
          </a:p>
          <a:p>
            <a:pPr marL="0" marR="0" indent="0" algn="just" fontAlgn="base">
              <a:spcAft>
                <a:spcPts val="0"/>
              </a:spcAft>
              <a:buClrTx/>
              <a:buSzTx/>
              <a:buNone/>
              <a:tabLst/>
              <a:defRPr/>
            </a:pPr>
            <a:endParaRPr lang="en-GB" dirty="0"/>
          </a:p>
        </p:txBody>
      </p:sp>
      <p:sp>
        <p:nvSpPr>
          <p:cNvPr id="7" name="TextBox 6">
            <a:extLst>
              <a:ext uri="{FF2B5EF4-FFF2-40B4-BE49-F238E27FC236}">
                <a16:creationId xmlns:a16="http://schemas.microsoft.com/office/drawing/2014/main" id="{7CB6CA73-4E09-2BC2-C0AF-0565646B230B}"/>
              </a:ext>
            </a:extLst>
          </p:cNvPr>
          <p:cNvSpPr txBox="1"/>
          <p:nvPr/>
        </p:nvSpPr>
        <p:spPr>
          <a:xfrm>
            <a:off x="2296160" y="1857403"/>
            <a:ext cx="8006080" cy="769441"/>
          </a:xfrm>
          <a:prstGeom prst="rect">
            <a:avLst/>
          </a:prstGeom>
          <a:noFill/>
        </p:spPr>
        <p:txBody>
          <a:bodyPr wrap="square" rtlCol="0">
            <a:spAutoFit/>
          </a:bodyPr>
          <a:lstStyle/>
          <a:p>
            <a:pPr fontAlgn="t"/>
            <a:r>
              <a:rPr lang="en-ZA" sz="4400" dirty="0"/>
              <a:t>❓ Questions and Answers</a:t>
            </a:r>
          </a:p>
        </p:txBody>
      </p:sp>
    </p:spTree>
    <p:extLst>
      <p:ext uri="{BB962C8B-B14F-4D97-AF65-F5344CB8AC3E}">
        <p14:creationId xmlns:p14="http://schemas.microsoft.com/office/powerpoint/2010/main" val="187758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97039-634B-D2F8-4102-53F3E5E8405F}"/>
              </a:ext>
            </a:extLst>
          </p:cNvPr>
          <p:cNvSpPr>
            <a:spLocks noGrp="1"/>
          </p:cNvSpPr>
          <p:nvPr>
            <p:ph idx="1"/>
          </p:nvPr>
        </p:nvSpPr>
        <p:spPr/>
        <p:txBody>
          <a:bodyPr>
            <a:normAutofit/>
          </a:bodyPr>
          <a:lstStyle/>
          <a:p>
            <a:pPr marL="0" indent="0" algn="ctr">
              <a:buNone/>
            </a:pPr>
            <a:r>
              <a:rPr lang="en-ZA" sz="8000" b="1" dirty="0">
                <a:solidFill>
                  <a:srgbClr val="C00000"/>
                </a:solidFill>
              </a:rPr>
              <a:t>THANK YOU</a:t>
            </a:r>
          </a:p>
        </p:txBody>
      </p:sp>
    </p:spTree>
    <p:extLst>
      <p:ext uri="{BB962C8B-B14F-4D97-AF65-F5344CB8AC3E}">
        <p14:creationId xmlns:p14="http://schemas.microsoft.com/office/powerpoint/2010/main" val="366021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p:txBody>
          <a:bodyPr>
            <a:normAutofit/>
          </a:bodyPr>
          <a:lstStyle/>
          <a:p>
            <a:r>
              <a:rPr kumimoji="0" lang="en-US" sz="3800" b="1" i="0" u="none" strike="noStrike" kern="1200" cap="all" spc="0" normalizeH="0" baseline="0" noProof="0" dirty="0">
                <a:ln>
                  <a:noFill/>
                </a:ln>
                <a:solidFill>
                  <a:srgbClr val="C00000"/>
                </a:solidFill>
                <a:effectLst/>
                <a:uLnTx/>
                <a:uFillTx/>
                <a:latin typeface="Aptos" panose="020B0004020202020204" pitchFamily="34" charset="0"/>
                <a:ea typeface="+mj-ea"/>
                <a:cs typeface="+mj-cs"/>
              </a:rPr>
              <a:t>RT284 INDUSTRY ENGAGEMENT SESSION</a:t>
            </a:r>
            <a:endParaRPr lang="en-US" dirty="0">
              <a:solidFill>
                <a:srgbClr val="C00000"/>
              </a:solidFill>
            </a:endParaRPr>
          </a:p>
        </p:txBody>
      </p:sp>
      <p:sp>
        <p:nvSpPr>
          <p:cNvPr id="3" name="Content Placeholder 2"/>
          <p:cNvSpPr>
            <a:spLocks noGrp="1" noRot="1" noMove="1" noResize="1" noEditPoints="1" noAdjustHandles="1" noChangeArrowheads="1" noChangeShapeType="1"/>
          </p:cNvSpPr>
          <p:nvPr>
            <p:ph idx="1"/>
          </p:nvPr>
        </p:nvSpPr>
        <p:spPr/>
        <p:txBody>
          <a:bodyPr/>
          <a:lstStyle/>
          <a:p>
            <a:pPr marL="0" lvl="0" indent="0" algn="just">
              <a:buNone/>
            </a:pPr>
            <a:r>
              <a:rPr lang="en-GB" b="1" dirty="0"/>
              <a:t>AGENDA</a:t>
            </a:r>
          </a:p>
          <a:p>
            <a:pPr marL="514350" lvl="0" indent="-514350" algn="just">
              <a:buFont typeface="+mj-lt"/>
              <a:buAutoNum type="arabicParenR"/>
            </a:pPr>
            <a:r>
              <a:rPr lang="en-GB" dirty="0"/>
              <a:t>Opening and Welcome</a:t>
            </a:r>
          </a:p>
          <a:p>
            <a:pPr marL="514350" lvl="0" indent="-514350" algn="just">
              <a:buFont typeface="+mj-lt"/>
              <a:buAutoNum type="arabicParenR"/>
            </a:pPr>
            <a:r>
              <a:rPr lang="en-GB" dirty="0"/>
              <a:t>Introduction</a:t>
            </a:r>
          </a:p>
          <a:p>
            <a:pPr marL="514350" indent="-514350" algn="just">
              <a:buFont typeface="+mj-lt"/>
              <a:buAutoNum type="arabicParenR"/>
            </a:pPr>
            <a:r>
              <a:rPr lang="en-GB" dirty="0">
                <a:solidFill>
                  <a:srgbClr val="000000"/>
                </a:solidFill>
              </a:rPr>
              <a:t>Purpose of the session</a:t>
            </a:r>
            <a:endParaRPr lang="en-GB" dirty="0"/>
          </a:p>
          <a:p>
            <a:pPr marL="514350" lvl="0" indent="-514350" algn="just">
              <a:buFont typeface="+mj-lt"/>
              <a:buAutoNum type="arabicParenR"/>
            </a:pPr>
            <a:r>
              <a:rPr lang="en-GB" dirty="0"/>
              <a:t>Background</a:t>
            </a:r>
          </a:p>
          <a:p>
            <a:pPr marL="514350" marR="0" indent="-514350" algn="just" fontAlgn="base">
              <a:spcAft>
                <a:spcPts val="0"/>
              </a:spcAft>
              <a:buClrTx/>
              <a:buSzTx/>
              <a:buFont typeface="+mj-lt"/>
              <a:buAutoNum type="arabicParenR"/>
              <a:tabLst/>
              <a:defRPr/>
            </a:pPr>
            <a:r>
              <a:rPr lang="en-US" dirty="0"/>
              <a:t>Discussions and Questions</a:t>
            </a:r>
            <a:endParaRPr lang="en-GB" dirty="0"/>
          </a:p>
          <a:p>
            <a:pPr marL="514350" lvl="0" indent="-514350" algn="just">
              <a:buFont typeface="+mj-lt"/>
              <a:buAutoNum type="arabicParenR"/>
            </a:pPr>
            <a:endParaRPr lang="en-GB" b="1" dirty="0"/>
          </a:p>
        </p:txBody>
      </p:sp>
    </p:spTree>
    <p:extLst>
      <p:ext uri="{BB962C8B-B14F-4D97-AF65-F5344CB8AC3E}">
        <p14:creationId xmlns:p14="http://schemas.microsoft.com/office/powerpoint/2010/main" val="13956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F3C0-9190-4FD5-2A5C-5B1B5228841A}"/>
              </a:ext>
            </a:extLst>
          </p:cNvPr>
          <p:cNvSpPr>
            <a:spLocks noGrp="1"/>
          </p:cNvSpPr>
          <p:nvPr>
            <p:ph type="title"/>
          </p:nvPr>
        </p:nvSpPr>
        <p:spPr/>
        <p:txBody>
          <a:bodyPr/>
          <a:lstStyle/>
          <a:p>
            <a:r>
              <a:rPr lang="en-US" sz="3600" cap="all" dirty="0">
                <a:solidFill>
                  <a:srgbClr val="C00000"/>
                </a:solidFill>
                <a:latin typeface="Aptos" panose="020B0004020202020204" pitchFamily="34" charset="0"/>
              </a:rPr>
              <a:t>RT284 INDUSTRY ENGAGEMENT SESSION</a:t>
            </a:r>
            <a:endParaRPr lang="en-US" dirty="0">
              <a:solidFill>
                <a:srgbClr val="C00000"/>
              </a:solidFill>
            </a:endParaRPr>
          </a:p>
        </p:txBody>
      </p:sp>
      <p:sp>
        <p:nvSpPr>
          <p:cNvPr id="3" name="Content Placeholder 2">
            <a:extLst>
              <a:ext uri="{FF2B5EF4-FFF2-40B4-BE49-F238E27FC236}">
                <a16:creationId xmlns:a16="http://schemas.microsoft.com/office/drawing/2014/main" id="{DDDBE74B-A2F8-F902-9D84-0270256870F8}"/>
              </a:ext>
            </a:extLst>
          </p:cNvPr>
          <p:cNvSpPr>
            <a:spLocks noGrp="1"/>
          </p:cNvSpPr>
          <p:nvPr>
            <p:ph idx="1"/>
          </p:nvPr>
        </p:nvSpPr>
        <p:spPr/>
        <p:txBody>
          <a:bodyPr>
            <a:normAutofit lnSpcReduction="10000"/>
          </a:bodyPr>
          <a:lstStyle/>
          <a:p>
            <a:pPr marL="0" indent="0">
              <a:buNone/>
            </a:pPr>
            <a:r>
              <a:rPr lang="en-GB" b="1" dirty="0">
                <a:solidFill>
                  <a:srgbClr val="000000"/>
                </a:solidFill>
              </a:rPr>
              <a:t>Purpose of the session</a:t>
            </a:r>
          </a:p>
          <a:p>
            <a:pPr fontAlgn="t"/>
            <a:r>
              <a:rPr lang="en-ZA" dirty="0"/>
              <a:t>The purpose of this session is to engage directly with industry stakeholders to ensure that the upcoming technical specifications are clear, practical, robust, and aligned with current market and industry standards.</a:t>
            </a:r>
          </a:p>
          <a:p>
            <a:r>
              <a:rPr lang="en-US" b="1" dirty="0">
                <a:solidFill>
                  <a:srgbClr val="C00000"/>
                </a:solidFill>
              </a:rPr>
              <a:t>The session aims to identify:</a:t>
            </a:r>
          </a:p>
          <a:p>
            <a:pPr>
              <a:buFont typeface="Wingdings" panose="05000000000000000000" pitchFamily="2" charset="2"/>
              <a:buChar char="Ø"/>
            </a:pPr>
            <a:r>
              <a:rPr lang="en-US" dirty="0"/>
              <a:t>Market constraints that may impact product availability, supply or performance,</a:t>
            </a:r>
          </a:p>
          <a:p>
            <a:pPr>
              <a:buFont typeface="Wingdings" panose="05000000000000000000" pitchFamily="2" charset="2"/>
              <a:buChar char="Ø"/>
            </a:pPr>
            <a:r>
              <a:rPr lang="en-US" dirty="0"/>
              <a:t>Technical or compliance challenges that could affect bidder responsiveness; and</a:t>
            </a:r>
          </a:p>
          <a:p>
            <a:pPr>
              <a:buFont typeface="Wingdings" panose="05000000000000000000" pitchFamily="2" charset="2"/>
              <a:buChar char="Ø"/>
            </a:pPr>
            <a:r>
              <a:rPr lang="en-US" dirty="0"/>
              <a:t>Areas requiring clarifications relating to quality standards, certifications, and evaluation criteria.</a:t>
            </a:r>
          </a:p>
          <a:p>
            <a:endParaRPr lang="en-US" dirty="0"/>
          </a:p>
        </p:txBody>
      </p:sp>
    </p:spTree>
    <p:extLst>
      <p:ext uri="{BB962C8B-B14F-4D97-AF65-F5344CB8AC3E}">
        <p14:creationId xmlns:p14="http://schemas.microsoft.com/office/powerpoint/2010/main" val="87384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54F7-6953-CC4E-91A0-B590A5C997AE}"/>
              </a:ext>
            </a:extLst>
          </p:cNvPr>
          <p:cNvSpPr>
            <a:spLocks noGrp="1"/>
          </p:cNvSpPr>
          <p:nvPr>
            <p:ph type="title"/>
          </p:nvPr>
        </p:nvSpPr>
        <p:spPr/>
        <p:txBody>
          <a:bodyPr>
            <a:normAutofit/>
          </a:bodyPr>
          <a:lstStyle/>
          <a:p>
            <a:r>
              <a:rPr kumimoji="0" lang="en-US" sz="3400" b="1" i="0" u="none" strike="noStrike" kern="1200" cap="all" spc="0" normalizeH="0" baseline="0" noProof="0" dirty="0">
                <a:ln>
                  <a:noFill/>
                </a:ln>
                <a:solidFill>
                  <a:srgbClr val="C00000"/>
                </a:solidFill>
                <a:effectLst/>
                <a:uLnTx/>
                <a:uFillTx/>
                <a:latin typeface="Aptos" panose="020B0004020202020204" pitchFamily="34" charset="0"/>
                <a:ea typeface="+mj-ea"/>
                <a:cs typeface="+mj-cs"/>
              </a:rPr>
              <a:t>RT284 INDUSTRY ENGAGEMENT SESSION</a:t>
            </a:r>
            <a:endParaRPr lang="en-ZA" dirty="0">
              <a:solidFill>
                <a:srgbClr val="C00000"/>
              </a:solidFill>
            </a:endParaRPr>
          </a:p>
        </p:txBody>
      </p:sp>
      <p:sp>
        <p:nvSpPr>
          <p:cNvPr id="3" name="Content Placeholder 2">
            <a:extLst>
              <a:ext uri="{FF2B5EF4-FFF2-40B4-BE49-F238E27FC236}">
                <a16:creationId xmlns:a16="http://schemas.microsoft.com/office/drawing/2014/main" id="{EA5F4BF5-E2B0-4D1F-1785-C3242A62813C}"/>
              </a:ext>
            </a:extLst>
          </p:cNvPr>
          <p:cNvSpPr>
            <a:spLocks noGrp="1"/>
          </p:cNvSpPr>
          <p:nvPr>
            <p:ph idx="1"/>
          </p:nvPr>
        </p:nvSpPr>
        <p:spPr/>
        <p:txBody>
          <a:body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n-GB" sz="2600" b="1" i="0" u="none" strike="noStrike" kern="1200" cap="none" spc="0" normalizeH="0" baseline="0" noProof="0" dirty="0">
                <a:ln>
                  <a:noFill/>
                </a:ln>
                <a:solidFill>
                  <a:srgbClr val="000000"/>
                </a:solidFill>
                <a:effectLst/>
                <a:uLnTx/>
                <a:uFillTx/>
                <a:latin typeface="Aptos" panose="02110004020202020204"/>
                <a:ea typeface="+mn-ea"/>
                <a:cs typeface="+mn-cs"/>
              </a:rPr>
              <a:t>BACKGROUND</a:t>
            </a:r>
          </a:p>
          <a:p>
            <a:pPr marR="0" lvl="0" algn="just" defTabSz="914400" rtl="0" eaLnBrk="1" fontAlgn="auto" latinLnBrk="0" hangingPunct="1">
              <a:lnSpc>
                <a:spcPct val="90000"/>
              </a:lnSpc>
              <a:spcBef>
                <a:spcPts val="1000"/>
              </a:spcBef>
              <a:spcAft>
                <a:spcPts val="0"/>
              </a:spcAft>
              <a:buClrTx/>
              <a:buSzTx/>
              <a:tabLst/>
              <a:defRPr/>
            </a:pPr>
            <a:r>
              <a:rPr kumimoji="0" lang="en-US" b="0" i="0" u="none" strike="noStrike" kern="1200" cap="none" spc="0" normalizeH="0" baseline="0" noProof="0" dirty="0">
                <a:ln>
                  <a:noFill/>
                </a:ln>
                <a:solidFill>
                  <a:srgbClr val="000000"/>
                </a:solidFill>
                <a:effectLst/>
                <a:uLnTx/>
                <a:uFillTx/>
                <a:ea typeface="+mn-ea"/>
                <a:cs typeface="+mn-cs"/>
              </a:rPr>
              <a:t>Bid Number: RT284-2026</a:t>
            </a:r>
            <a:endParaRPr kumimoji="0" lang="en-US" kern="1200" cap="none" spc="0" normalizeH="0" baseline="0" noProof="0" dirty="0">
              <a:ln>
                <a:noFill/>
              </a:ln>
              <a:solidFill>
                <a:srgbClr val="000000"/>
              </a:solidFill>
              <a:uLnTx/>
              <a:uFillTx/>
              <a:ea typeface="+mn-ea"/>
              <a:cs typeface="+mn-cs"/>
            </a:endParaRPr>
          </a:p>
          <a:p>
            <a:pPr marR="0" lvl="0" algn="just" defTabSz="914400" rtl="0" eaLnBrk="1" fontAlgn="auto" latinLnBrk="0" hangingPunct="1">
              <a:lnSpc>
                <a:spcPct val="90000"/>
              </a:lnSpc>
              <a:spcBef>
                <a:spcPts val="1000"/>
              </a:spcBef>
              <a:spcAft>
                <a:spcPts val="0"/>
              </a:spcAft>
              <a:buClrTx/>
              <a:buSzTx/>
              <a:tabLst/>
              <a:defRPr/>
            </a:pPr>
            <a:r>
              <a:rPr lang="en-US" dirty="0">
                <a:solidFill>
                  <a:srgbClr val="000000"/>
                </a:solidFill>
              </a:rPr>
              <a:t>Description: Supply and delivery of hypodermic syringes, needles and bloodletting devices and related items to the state for a period of 60 months</a:t>
            </a:r>
            <a:endParaRPr lang="en-ZA" dirty="0">
              <a:solidFill>
                <a:srgbClr val="000000"/>
              </a:solidFill>
            </a:endParaRPr>
          </a:p>
          <a:p>
            <a:pPr marR="0" lvl="0" algn="just" defTabSz="914400" rtl="0" eaLnBrk="1" fontAlgn="auto" latinLnBrk="0" hangingPunct="1">
              <a:lnSpc>
                <a:spcPct val="90000"/>
              </a:lnSpc>
              <a:spcBef>
                <a:spcPts val="1000"/>
              </a:spcBef>
              <a:spcAft>
                <a:spcPts val="0"/>
              </a:spcAft>
              <a:buClrTx/>
              <a:buSzTx/>
              <a:tabLst/>
              <a:defRPr/>
            </a:pPr>
            <a:r>
              <a:rPr lang="en-US" b="0" i="0" u="none" strike="noStrike" dirty="0">
                <a:solidFill>
                  <a:srgbClr val="000000"/>
                </a:solidFill>
                <a:effectLst/>
              </a:rPr>
              <a:t>Advertisement date: 18 November 2025</a:t>
            </a:r>
            <a:endParaRPr lang="en-US" dirty="0">
              <a:solidFill>
                <a:srgbClr val="000000"/>
              </a:solidFill>
            </a:endParaRPr>
          </a:p>
          <a:p>
            <a:pPr marR="0" lvl="0" algn="just" defTabSz="914400" rtl="0" eaLnBrk="1" fontAlgn="auto" latinLnBrk="0" hangingPunct="1">
              <a:lnSpc>
                <a:spcPct val="90000"/>
              </a:lnSpc>
              <a:spcBef>
                <a:spcPts val="1000"/>
              </a:spcBef>
              <a:spcAft>
                <a:spcPts val="0"/>
              </a:spcAft>
              <a:buClrTx/>
              <a:buSzTx/>
              <a:tabLst/>
              <a:defRPr/>
            </a:pPr>
            <a:r>
              <a:rPr lang="en-US" b="0" i="0" u="none" strike="noStrike" dirty="0">
                <a:solidFill>
                  <a:srgbClr val="000000"/>
                </a:solidFill>
                <a:effectLst/>
              </a:rPr>
              <a:t>Closing Date:  30 January 2026</a:t>
            </a:r>
            <a:endParaRPr lang="en-US" u="none" strike="noStrike" dirty="0">
              <a:solidFill>
                <a:srgbClr val="000000"/>
              </a:solidFill>
            </a:endParaRPr>
          </a:p>
          <a:p>
            <a:pPr marR="0" lvl="0" algn="just" defTabSz="914400" rtl="0" eaLnBrk="1" fontAlgn="auto" latinLnBrk="0" hangingPunct="1">
              <a:lnSpc>
                <a:spcPct val="90000"/>
              </a:lnSpc>
              <a:spcBef>
                <a:spcPts val="1000"/>
              </a:spcBef>
              <a:spcAft>
                <a:spcPts val="0"/>
              </a:spcAft>
              <a:buClrTx/>
              <a:buSzTx/>
              <a:tabLst/>
              <a:defRPr/>
            </a:pPr>
            <a:r>
              <a:rPr lang="en-US" dirty="0">
                <a:solidFill>
                  <a:srgbClr val="000000"/>
                </a:solidFill>
              </a:rPr>
              <a:t>Cancelled date</a:t>
            </a:r>
            <a:r>
              <a:rPr lang="en-US" sz="2600" dirty="0">
                <a:solidFill>
                  <a:srgbClr val="000000"/>
                </a:solidFill>
              </a:rPr>
              <a:t>: 18 May 2026</a:t>
            </a:r>
            <a:endParaRPr lang="en-US" sz="2600" b="0" i="0" dirty="0">
              <a:solidFill>
                <a:srgbClr val="000000"/>
              </a:solidFill>
              <a:effectLst/>
            </a:endParaRPr>
          </a:p>
          <a:p>
            <a:endParaRPr lang="en-ZA" dirty="0"/>
          </a:p>
        </p:txBody>
      </p:sp>
    </p:spTree>
    <p:extLst>
      <p:ext uri="{BB962C8B-B14F-4D97-AF65-F5344CB8AC3E}">
        <p14:creationId xmlns:p14="http://schemas.microsoft.com/office/powerpoint/2010/main" val="320704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18A1-D37D-30C7-5D9F-395195C4F90C}"/>
              </a:ext>
            </a:extLst>
          </p:cNvPr>
          <p:cNvSpPr>
            <a:spLocks noGrp="1"/>
          </p:cNvSpPr>
          <p:nvPr>
            <p:ph type="title"/>
          </p:nvPr>
        </p:nvSpPr>
        <p:spPr/>
        <p:txBody>
          <a:bodyPr>
            <a:normAutofit/>
          </a:bodyPr>
          <a:lstStyle/>
          <a:p>
            <a:r>
              <a:rPr lang="en-US" sz="3600" dirty="0">
                <a:solidFill>
                  <a:srgbClr val="C00000"/>
                </a:solidFill>
              </a:rPr>
              <a:t>REASONS FOR CANCELLATION </a:t>
            </a:r>
          </a:p>
        </p:txBody>
      </p:sp>
      <p:sp>
        <p:nvSpPr>
          <p:cNvPr id="3" name="Content Placeholder 2">
            <a:extLst>
              <a:ext uri="{FF2B5EF4-FFF2-40B4-BE49-F238E27FC236}">
                <a16:creationId xmlns:a16="http://schemas.microsoft.com/office/drawing/2014/main" id="{44DB7158-9034-5273-0121-DCE4C2771C8F}"/>
              </a:ext>
            </a:extLst>
          </p:cNvPr>
          <p:cNvSpPr>
            <a:spLocks noGrp="1"/>
          </p:cNvSpPr>
          <p:nvPr>
            <p:ph idx="1"/>
          </p:nvPr>
        </p:nvSpPr>
        <p:spPr/>
        <p:txBody>
          <a:bodyPr>
            <a:normAutofit/>
          </a:bodyPr>
          <a:lstStyle/>
          <a:p>
            <a:r>
              <a:rPr lang="en-ZA" sz="3300" dirty="0"/>
              <a:t>The Bid Evaluation Committee (BEC) recommended the cancellation of the bid due to the significant reduction in the number of items qualifying for further evaluation, as well as concerns relating to possible shortcomings in the bid specifications. </a:t>
            </a:r>
          </a:p>
          <a:p>
            <a:pPr fontAlgn="t"/>
            <a:r>
              <a:rPr lang="en-ZA" sz="3300" dirty="0"/>
              <a:t>The specifications may have been unclear, overly complex, or restrictive, which could have negatively affected bidder participation and responsiveness.</a:t>
            </a:r>
          </a:p>
          <a:p>
            <a:pPr marL="0" indent="0">
              <a:buNone/>
            </a:pPr>
            <a:endParaRPr lang="en-GB" b="1" dirty="0">
              <a:solidFill>
                <a:srgbClr val="000000"/>
              </a:solidFill>
            </a:endParaRPr>
          </a:p>
          <a:p>
            <a:endParaRPr lang="en-ZA" b="1" dirty="0">
              <a:solidFill>
                <a:srgbClr val="C00000"/>
              </a:solidFill>
              <a:latin typeface="Aptos" panose="020B0004020202020204" pitchFamily="34" charset="0"/>
              <a:ea typeface="Calibri" panose="020F0502020204030204" pitchFamily="34" charset="0"/>
              <a:cs typeface="Arial" panose="020B0604020202020204" pitchFamily="34" charset="0"/>
            </a:endParaRPr>
          </a:p>
          <a:p>
            <a:endParaRPr lang="en-GB" b="1" dirty="0">
              <a:solidFill>
                <a:srgbClr val="000000"/>
              </a:solidFill>
            </a:endParaRPr>
          </a:p>
          <a:p>
            <a:pPr>
              <a:buFont typeface="Wingdings" panose="05000000000000000000" pitchFamily="2" charset="2"/>
              <a:buChar char="ü"/>
            </a:pPr>
            <a:endParaRPr lang="en-US" b="1" dirty="0"/>
          </a:p>
          <a:p>
            <a:endParaRPr lang="en-US" dirty="0"/>
          </a:p>
        </p:txBody>
      </p:sp>
    </p:spTree>
    <p:extLst>
      <p:ext uri="{BB962C8B-B14F-4D97-AF65-F5344CB8AC3E}">
        <p14:creationId xmlns:p14="http://schemas.microsoft.com/office/powerpoint/2010/main" val="157567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C29C-A377-B34D-9098-6DBDCCF24E17}"/>
              </a:ext>
            </a:extLst>
          </p:cNvPr>
          <p:cNvSpPr>
            <a:spLocks noGrp="1"/>
          </p:cNvSpPr>
          <p:nvPr>
            <p:ph type="title"/>
          </p:nvPr>
        </p:nvSpPr>
        <p:spPr/>
        <p:txBody>
          <a:bodyPr>
            <a:normAutofit fontScale="90000"/>
          </a:bodyPr>
          <a:lstStyle/>
          <a:p>
            <a:br>
              <a:rPr lang="en-GB" sz="4000" dirty="0">
                <a:solidFill>
                  <a:srgbClr val="000000"/>
                </a:solidFill>
              </a:rPr>
            </a:br>
            <a:r>
              <a:rPr lang="en-GB" sz="4000" dirty="0">
                <a:solidFill>
                  <a:srgbClr val="C00000"/>
                </a:solidFill>
              </a:rPr>
              <a:t>MANDATORY AND TECHNICAL CHALLENGES IDENTIFIED</a:t>
            </a:r>
            <a:br>
              <a:rPr lang="en-GB" sz="3200" dirty="0">
                <a:solidFill>
                  <a:srgbClr val="000000"/>
                </a:solidFill>
              </a:rPr>
            </a:br>
            <a:endParaRPr lang="en-ZA" dirty="0"/>
          </a:p>
        </p:txBody>
      </p:sp>
      <p:sp>
        <p:nvSpPr>
          <p:cNvPr id="3" name="Content Placeholder 2">
            <a:extLst>
              <a:ext uri="{FF2B5EF4-FFF2-40B4-BE49-F238E27FC236}">
                <a16:creationId xmlns:a16="http://schemas.microsoft.com/office/drawing/2014/main" id="{140700DD-C556-A861-0A95-D6007041BB67}"/>
              </a:ext>
            </a:extLst>
          </p:cNvPr>
          <p:cNvSpPr>
            <a:spLocks noGrp="1"/>
          </p:cNvSpPr>
          <p:nvPr>
            <p:ph idx="1"/>
          </p:nvPr>
        </p:nvSpPr>
        <p:spPr/>
        <p:txBody>
          <a:bodyPr/>
          <a:lstStyle/>
          <a:p>
            <a:pPr marL="0" indent="0">
              <a:buNone/>
            </a:pPr>
            <a:r>
              <a:rPr lang="en-ZA" b="1" dirty="0">
                <a:solidFill>
                  <a:srgbClr val="C00000"/>
                </a:solidFill>
                <a:latin typeface="Aptos" panose="020B0004020202020204" pitchFamily="34" charset="0"/>
                <a:ea typeface="Calibri" panose="020F0502020204030204" pitchFamily="34" charset="0"/>
                <a:cs typeface="Arial" panose="020B0604020202020204" pitchFamily="34" charset="0"/>
              </a:rPr>
              <a:t>Phase 1: Mandatory Requirements</a:t>
            </a:r>
          </a:p>
          <a:p>
            <a:pPr>
              <a:buFont typeface="Wingdings" panose="05000000000000000000" pitchFamily="2" charset="2"/>
              <a:buChar char="Ø"/>
            </a:pPr>
            <a:r>
              <a:rPr lang="en-ZA" b="1" dirty="0">
                <a:latin typeface="Aptos" panose="020B0004020202020204" pitchFamily="34" charset="0"/>
                <a:ea typeface="Calibri" panose="020F0502020204030204" pitchFamily="34" charset="0"/>
                <a:cs typeface="Arial" panose="020B0604020202020204" pitchFamily="34" charset="0"/>
              </a:rPr>
              <a:t>SAHPRA licence </a:t>
            </a:r>
          </a:p>
          <a:p>
            <a:pPr marL="0" indent="0" fontAlgn="t">
              <a:buNone/>
            </a:pPr>
            <a:r>
              <a:rPr lang="en-ZA" dirty="0"/>
              <a:t>Some bidders submitted SAHPRA licences belonging to other entities instead of the bidding company, resulting in non-compliance with the mandatory requirements</a:t>
            </a:r>
          </a:p>
          <a:p>
            <a:pPr>
              <a:buFont typeface="Wingdings" panose="05000000000000000000" pitchFamily="2" charset="2"/>
              <a:buChar char="Ø"/>
            </a:pPr>
            <a:r>
              <a:rPr lang="en-ZA" b="1" dirty="0">
                <a:latin typeface="Aptos" panose="020B0004020202020204" pitchFamily="34" charset="0"/>
                <a:ea typeface="Calibri" panose="020F0502020204030204" pitchFamily="34" charset="0"/>
                <a:cs typeface="Arial" panose="020B0604020202020204" pitchFamily="34" charset="0"/>
              </a:rPr>
              <a:t>Price Schedule </a:t>
            </a:r>
          </a:p>
          <a:p>
            <a:pPr marL="0" indent="0" fontAlgn="t">
              <a:buNone/>
            </a:pPr>
            <a:r>
              <a:rPr lang="en-ZA" dirty="0"/>
              <a:t>The manufacturer and brand names reflected on the pricing schedule did not correspond with the information provided in the third-party authorisation letters and quality assurance certificates. This created inconsistencies during the evaluation process</a:t>
            </a:r>
          </a:p>
          <a:p>
            <a:pPr marL="0" indent="0">
              <a:buNone/>
            </a:pPr>
            <a:endParaRPr lang="en-ZA" dirty="0"/>
          </a:p>
        </p:txBody>
      </p:sp>
    </p:spTree>
    <p:extLst>
      <p:ext uri="{BB962C8B-B14F-4D97-AF65-F5344CB8AC3E}">
        <p14:creationId xmlns:p14="http://schemas.microsoft.com/office/powerpoint/2010/main" val="412741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CD12-F535-BF60-3A96-99C5F1FE1E72}"/>
              </a:ext>
            </a:extLst>
          </p:cNvPr>
          <p:cNvSpPr>
            <a:spLocks noGrp="1"/>
          </p:cNvSpPr>
          <p:nvPr>
            <p:ph type="title"/>
          </p:nvPr>
        </p:nvSpPr>
        <p:spPr/>
        <p:txBody>
          <a:bodyPr/>
          <a:lstStyle/>
          <a:p>
            <a:pPr>
              <a:lnSpc>
                <a:spcPct val="110000"/>
              </a:lnSpc>
            </a:pPr>
            <a:r>
              <a:rPr lang="en-ZA" sz="3600" dirty="0">
                <a:solidFill>
                  <a:srgbClr val="C00000"/>
                </a:solidFill>
                <a:latin typeface="Aptos" panose="020B0004020202020204" pitchFamily="34" charset="0"/>
                <a:ea typeface="Calibri" panose="020F0502020204030204" pitchFamily="34" charset="0"/>
                <a:cs typeface="Arial" panose="020B0604020202020204" pitchFamily="34" charset="0"/>
              </a:rPr>
              <a:t>Phase 3: Technical Specification Requirements ( Part A)</a:t>
            </a:r>
          </a:p>
        </p:txBody>
      </p:sp>
      <p:sp>
        <p:nvSpPr>
          <p:cNvPr id="3" name="Content Placeholder 2">
            <a:extLst>
              <a:ext uri="{FF2B5EF4-FFF2-40B4-BE49-F238E27FC236}">
                <a16:creationId xmlns:a16="http://schemas.microsoft.com/office/drawing/2014/main" id="{2FC17E31-D0E4-D2BB-1F7F-8202A850C1DB}"/>
              </a:ext>
            </a:extLst>
          </p:cNvPr>
          <p:cNvSpPr>
            <a:spLocks noGrp="1"/>
          </p:cNvSpPr>
          <p:nvPr>
            <p:ph idx="1"/>
          </p:nvPr>
        </p:nvSpPr>
        <p:spPr>
          <a:xfrm>
            <a:off x="267419" y="1391921"/>
            <a:ext cx="11644221" cy="5742124"/>
          </a:xfrm>
        </p:spPr>
        <p:txBody>
          <a:bodyPr>
            <a:normAutofit fontScale="25000" lnSpcReduction="20000"/>
          </a:bodyPr>
          <a:lstStyle/>
          <a:p>
            <a:pPr>
              <a:lnSpc>
                <a:spcPct val="110000"/>
              </a:lnSpc>
              <a:buFont typeface="Wingdings" panose="05000000000000000000" pitchFamily="2" charset="2"/>
              <a:buChar char="Ø"/>
            </a:pPr>
            <a:r>
              <a:rPr lang="en-ZA" sz="11200" b="1" dirty="0">
                <a:ea typeface="Calibri" panose="020F0502020204030204" pitchFamily="34" charset="0"/>
                <a:cs typeface="Arial" panose="020B0604020202020204" pitchFamily="34" charset="0"/>
              </a:rPr>
              <a:t>Quality Assurance Requirements (ISO 9001/13485)</a:t>
            </a:r>
          </a:p>
          <a:p>
            <a:pPr marL="0" indent="0">
              <a:lnSpc>
                <a:spcPct val="110000"/>
              </a:lnSpc>
              <a:buNone/>
            </a:pPr>
            <a:r>
              <a:rPr lang="en-ZA" sz="11200" dirty="0"/>
              <a:t>Some bidders submitted quality assurance certificates issued by entities other than the original product manufacturer, resulting in non-compliance with the bid requirements</a:t>
            </a:r>
            <a:r>
              <a:rPr lang="en-ZA" sz="7000" dirty="0"/>
              <a:t>.</a:t>
            </a:r>
          </a:p>
          <a:p>
            <a:endParaRPr lang="en-ZA" dirty="0"/>
          </a:p>
          <a:p>
            <a:pPr>
              <a:buFont typeface="Wingdings" panose="05000000000000000000" pitchFamily="2" charset="2"/>
              <a:buChar char="Ø"/>
            </a:pPr>
            <a:r>
              <a:rPr lang="en-US" sz="11200" b="1" dirty="0"/>
              <a:t>Sterility certificate from the manufacturer (ISO 11135/11137/17665)</a:t>
            </a:r>
          </a:p>
          <a:p>
            <a:pPr marL="0" indent="0">
              <a:buNone/>
            </a:pPr>
            <a:r>
              <a:rPr lang="en-ZA" sz="11200" dirty="0"/>
              <a:t>Challenges were identified with the submission of sterility-related documentation, including:</a:t>
            </a:r>
          </a:p>
          <a:p>
            <a:r>
              <a:rPr lang="en-ZA" sz="11200" dirty="0">
                <a:ea typeface="Calibri" panose="020F0502020204030204" pitchFamily="34" charset="0"/>
                <a:cs typeface="Arial" panose="020B0604020202020204" pitchFamily="34" charset="0"/>
              </a:rPr>
              <a:t>Submission of Certificates of Conformance instead of valid sterility certificates from the manufacturer;</a:t>
            </a:r>
          </a:p>
          <a:p>
            <a:r>
              <a:rPr lang="en-ZA" sz="11200" dirty="0"/>
              <a:t>Submission of general letters that did not adequately confirm compliance with the required sterility standards; and</a:t>
            </a:r>
          </a:p>
          <a:p>
            <a:endParaRPr lang="en-ZA" sz="11200" dirty="0"/>
          </a:p>
          <a:p>
            <a:pPr>
              <a:buFont typeface="Wingdings" panose="05000000000000000000" pitchFamily="2" charset="2"/>
              <a:buChar char="v"/>
            </a:pPr>
            <a:endParaRPr lang="en-ZA" sz="10800" dirty="0"/>
          </a:p>
          <a:p>
            <a:pPr fontAlgn="t"/>
            <a:endParaRPr lang="en-ZA" sz="11200" dirty="0"/>
          </a:p>
          <a:p>
            <a:pPr lvl="1">
              <a:lnSpc>
                <a:spcPct val="110000"/>
              </a:lnSpc>
            </a:pPr>
            <a:r>
              <a:rPr lang="en-ZA" sz="11200" dirty="0"/>
              <a:t>Some bidders submitted letters </a:t>
            </a:r>
          </a:p>
          <a:p>
            <a:pPr marL="0" indent="0">
              <a:lnSpc>
                <a:spcPct val="110000"/>
              </a:lnSpc>
              <a:buNone/>
            </a:pPr>
            <a:endParaRPr lang="en-US" sz="5900" dirty="0">
              <a:ea typeface="Calibri" panose="020F0502020204030204" pitchFamily="34" charset="0"/>
              <a:cs typeface="Arial" panose="020B0604020202020204" pitchFamily="34" charset="0"/>
            </a:endParaRPr>
          </a:p>
          <a:p>
            <a:pPr>
              <a:buFont typeface="Wingdings" panose="05000000000000000000" pitchFamily="2" charset="2"/>
              <a:buChar char="Ø"/>
            </a:pPr>
            <a:endParaRPr lang="en-US" sz="5900" dirty="0"/>
          </a:p>
          <a:p>
            <a:endParaRPr lang="en-US" dirty="0"/>
          </a:p>
          <a:p>
            <a:endParaRPr lang="en-US" dirty="0"/>
          </a:p>
          <a:p>
            <a:pPr marL="0" indent="0">
              <a:buNone/>
            </a:pPr>
            <a:r>
              <a:rPr lang="en-US" dirty="0"/>
              <a:t>	</a:t>
            </a:r>
          </a:p>
          <a:p>
            <a:endParaRPr lang="en-ZA" b="1" dirty="0">
              <a:ea typeface="Calibri" panose="020F0502020204030204" pitchFamily="34" charset="0"/>
              <a:cs typeface="Arial" panose="020B0604020202020204" pitchFamily="34" charset="0"/>
            </a:endParaRPr>
          </a:p>
          <a:p>
            <a:pPr marL="0" indent="0">
              <a:buNone/>
            </a:pPr>
            <a:endParaRPr lang="en-ZA" b="1" dirty="0">
              <a:solidFill>
                <a:srgbClr val="C00000"/>
              </a:solidFill>
              <a:latin typeface="Aptos" panose="020B0004020202020204" pitchFamily="34" charset="0"/>
              <a:ea typeface="Calibri" panose="020F0502020204030204" pitchFamily="34" charset="0"/>
              <a:cs typeface="Arial" panose="020B0604020202020204" pitchFamily="34" charset="0"/>
            </a:endParaRPr>
          </a:p>
          <a:p>
            <a:endParaRPr lang="en-GB" b="1" dirty="0">
              <a:solidFill>
                <a:srgbClr val="000000"/>
              </a:solidFill>
            </a:endParaRPr>
          </a:p>
          <a:p>
            <a:endParaRPr lang="en-US" dirty="0"/>
          </a:p>
        </p:txBody>
      </p:sp>
    </p:spTree>
    <p:extLst>
      <p:ext uri="{BB962C8B-B14F-4D97-AF65-F5344CB8AC3E}">
        <p14:creationId xmlns:p14="http://schemas.microsoft.com/office/powerpoint/2010/main" val="428546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2EE9-6E67-8313-9BD8-3F41D4380D99}"/>
              </a:ext>
            </a:extLst>
          </p:cNvPr>
          <p:cNvSpPr>
            <a:spLocks noGrp="1"/>
          </p:cNvSpPr>
          <p:nvPr>
            <p:ph type="title"/>
          </p:nvPr>
        </p:nvSpPr>
        <p:spPr/>
        <p:txBody>
          <a:bodyPr/>
          <a:lstStyle/>
          <a:p>
            <a:r>
              <a:rPr lang="en-ZA" sz="3200" dirty="0">
                <a:solidFill>
                  <a:srgbClr val="C00000"/>
                </a:solidFill>
                <a:latin typeface="Aptos" panose="020B0004020202020204" pitchFamily="34" charset="0"/>
                <a:ea typeface="Calibri" panose="020F0502020204030204" pitchFamily="34" charset="0"/>
                <a:cs typeface="Arial" panose="020B0604020202020204" pitchFamily="34" charset="0"/>
              </a:rPr>
              <a:t>Phase 3: Technical Specification Requirements ( Part A)</a:t>
            </a:r>
            <a:endParaRPr lang="en-ZA" dirty="0"/>
          </a:p>
        </p:txBody>
      </p:sp>
      <p:sp>
        <p:nvSpPr>
          <p:cNvPr id="3" name="Content Placeholder 2">
            <a:extLst>
              <a:ext uri="{FF2B5EF4-FFF2-40B4-BE49-F238E27FC236}">
                <a16:creationId xmlns:a16="http://schemas.microsoft.com/office/drawing/2014/main" id="{306A4635-294A-EEE7-E0E2-F1364F65ECA3}"/>
              </a:ext>
            </a:extLst>
          </p:cNvPr>
          <p:cNvSpPr>
            <a:spLocks noGrp="1"/>
          </p:cNvSpPr>
          <p:nvPr>
            <p:ph idx="1"/>
          </p:nvPr>
        </p:nvSpPr>
        <p:spPr/>
        <p:txBody>
          <a:bodyPr>
            <a:normAutofit/>
          </a:bodyPr>
          <a:lstStyle/>
          <a:p>
            <a:r>
              <a:rPr lang="en-US" sz="3600" b="1" dirty="0"/>
              <a:t>Sterility certificate from the manufacturer (Cont.)</a:t>
            </a:r>
            <a:endParaRPr lang="en-ZA" dirty="0"/>
          </a:p>
          <a:p>
            <a:r>
              <a:rPr lang="en-ZA" dirty="0"/>
              <a:t>Failure to provide supporting documentation demonstrating the relationship between the original manufacturer and the sterilising company where sterilisation was outsourced to a third party</a:t>
            </a:r>
          </a:p>
          <a:p>
            <a:endParaRPr lang="en-ZA" dirty="0"/>
          </a:p>
        </p:txBody>
      </p:sp>
    </p:spTree>
    <p:extLst>
      <p:ext uri="{BB962C8B-B14F-4D97-AF65-F5344CB8AC3E}">
        <p14:creationId xmlns:p14="http://schemas.microsoft.com/office/powerpoint/2010/main" val="861069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EC4D-2E3E-617C-6988-44D93579EDE2}"/>
              </a:ext>
            </a:extLst>
          </p:cNvPr>
          <p:cNvSpPr>
            <a:spLocks noGrp="1"/>
          </p:cNvSpPr>
          <p:nvPr>
            <p:ph type="title"/>
          </p:nvPr>
        </p:nvSpPr>
        <p:spPr/>
        <p:txBody>
          <a:bodyPr/>
          <a:lstStyle/>
          <a:p>
            <a:r>
              <a:rPr lang="en-ZA" sz="3200" dirty="0">
                <a:solidFill>
                  <a:srgbClr val="C00000"/>
                </a:solidFill>
                <a:latin typeface="Aptos" panose="020B0004020202020204" pitchFamily="34" charset="0"/>
                <a:ea typeface="Calibri" panose="020F0502020204030204" pitchFamily="34" charset="0"/>
                <a:cs typeface="Arial" panose="020B0604020202020204" pitchFamily="34" charset="0"/>
              </a:rPr>
              <a:t>Phase 3: Technical Specification Requirements ( Part A)</a:t>
            </a:r>
            <a:endParaRPr lang="en-ZA" dirty="0"/>
          </a:p>
        </p:txBody>
      </p:sp>
      <p:sp>
        <p:nvSpPr>
          <p:cNvPr id="3" name="Content Placeholder 2">
            <a:extLst>
              <a:ext uri="{FF2B5EF4-FFF2-40B4-BE49-F238E27FC236}">
                <a16:creationId xmlns:a16="http://schemas.microsoft.com/office/drawing/2014/main" id="{4B3FFB37-B487-C431-334E-EFAC67A8C762}"/>
              </a:ext>
            </a:extLst>
          </p:cNvPr>
          <p:cNvSpPr>
            <a:spLocks noGrp="1"/>
          </p:cNvSpPr>
          <p:nvPr>
            <p:ph idx="1"/>
          </p:nvPr>
        </p:nvSpPr>
        <p:spPr/>
        <p:txBody>
          <a:bodyPr>
            <a:normAutofit/>
          </a:bodyPr>
          <a:lstStyle/>
          <a:p>
            <a:pPr>
              <a:buFont typeface="Wingdings" panose="05000000000000000000" pitchFamily="2" charset="2"/>
              <a:buChar char="Ø"/>
            </a:pPr>
            <a:r>
              <a:rPr lang="en-US" b="1" dirty="0">
                <a:ea typeface="Calibri" panose="020F0502020204030204" pitchFamily="34" charset="0"/>
                <a:cs typeface="Arial" panose="020B0604020202020204" pitchFamily="34" charset="0"/>
              </a:rPr>
              <a:t>Third-Party Authorization Letter of Undertaking  </a:t>
            </a:r>
          </a:p>
          <a:p>
            <a:pPr marL="0" indent="0" fontAlgn="t">
              <a:buNone/>
            </a:pPr>
            <a:r>
              <a:rPr lang="en-ZA" dirty="0"/>
              <a:t>During the evaluation process, a number of bidders did not meet these requirements. Common challenges included:</a:t>
            </a:r>
          </a:p>
          <a:p>
            <a:pPr fontAlgn="t"/>
            <a:r>
              <a:rPr lang="en-ZA" dirty="0"/>
              <a:t>Submission of letters not issued on official company letterheads;</a:t>
            </a:r>
          </a:p>
          <a:p>
            <a:pPr fontAlgn="t"/>
            <a:r>
              <a:rPr lang="en-ZA" dirty="0"/>
              <a:t>Submission of letters of intent instead of formal undertaking letters;</a:t>
            </a:r>
          </a:p>
          <a:p>
            <a:pPr fontAlgn="t"/>
            <a:r>
              <a:rPr lang="en-ZA" dirty="0"/>
              <a:t>Submission of distributor letters without supporting proof of authorisation from the Original Product Manufacturer;</a:t>
            </a:r>
          </a:p>
          <a:p>
            <a:pPr fontAlgn="t"/>
            <a:r>
              <a:rPr lang="en-ZA" dirty="0"/>
              <a:t>Missing signatures, dates, or contact details; and</a:t>
            </a:r>
          </a:p>
          <a:p>
            <a:pPr fontAlgn="t"/>
            <a:r>
              <a:rPr lang="en-ZA" dirty="0"/>
              <a:t>Failure to provide complete information as prescribed in the Special Conditions of Contract (SCC</a:t>
            </a:r>
          </a:p>
          <a:p>
            <a:endParaRPr lang="en-ZA" dirty="0"/>
          </a:p>
        </p:txBody>
      </p:sp>
    </p:spTree>
    <p:extLst>
      <p:ext uri="{BB962C8B-B14F-4D97-AF65-F5344CB8AC3E}">
        <p14:creationId xmlns:p14="http://schemas.microsoft.com/office/powerpoint/2010/main" val="74613678"/>
      </p:ext>
    </p:extLst>
  </p:cSld>
  <p:clrMapOvr>
    <a:masterClrMapping/>
  </p:clrMapOvr>
</p:sld>
</file>

<file path=ppt/theme/theme1.xml><?xml version="1.0" encoding="utf-8"?>
<a:theme xmlns:a="http://schemas.openxmlformats.org/drawingml/2006/main" name="Office Theme">
  <a:themeElements>
    <a:clrScheme name="NT Colours">
      <a:dk1>
        <a:srgbClr val="000000"/>
      </a:dk1>
      <a:lt1>
        <a:sysClr val="window" lastClr="FFFFFF"/>
      </a:lt1>
      <a:dk2>
        <a:srgbClr val="BFBFBF"/>
      </a:dk2>
      <a:lt2>
        <a:srgbClr val="D8D8D8"/>
      </a:lt2>
      <a:accent1>
        <a:srgbClr val="B4111A"/>
      </a:accent1>
      <a:accent2>
        <a:srgbClr val="F89734"/>
      </a:accent2>
      <a:accent3>
        <a:srgbClr val="DCB95B"/>
      </a:accent3>
      <a:accent4>
        <a:srgbClr val="939598"/>
      </a:accent4>
      <a:accent5>
        <a:srgbClr val="00A0D9"/>
      </a:accent5>
      <a:accent6>
        <a:srgbClr val="0AA145"/>
      </a:accent6>
      <a:hlink>
        <a:srgbClr val="006AA0"/>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4E7E95-A91E-449C-83A6-56C51B0C6F37}" vid="{224C50DA-9BC7-4578-83C4-94A6069D09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f083da49-451a-4629-8875-846b923e2c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8FFC00AA84044D9133115AB46DEBFA" ma:contentTypeVersion="18" ma:contentTypeDescription="Create a new document." ma:contentTypeScope="" ma:versionID="023ef05de0c11e58dd4e1c422f832200">
  <xsd:schema xmlns:xsd="http://www.w3.org/2001/XMLSchema" xmlns:xs="http://www.w3.org/2001/XMLSchema" xmlns:p="http://schemas.microsoft.com/office/2006/metadata/properties" xmlns:ns1="http://schemas.microsoft.com/sharepoint/v3" xmlns:ns3="45987a19-0b2c-4d42-ad64-d9749832b1e7" xmlns:ns4="f083da49-451a-4629-8875-846b923e2ce9" targetNamespace="http://schemas.microsoft.com/office/2006/metadata/properties" ma:root="true" ma:fieldsID="29c9ca20cdbaabfafd1cb30007f6e20c" ns1:_="" ns3:_="" ns4:_="">
    <xsd:import namespace="http://schemas.microsoft.com/sharepoint/v3"/>
    <xsd:import namespace="45987a19-0b2c-4d42-ad64-d9749832b1e7"/>
    <xsd:import namespace="f083da49-451a-4629-8875-846b923e2ce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SystemTags" minOccurs="0"/>
                <xsd:element ref="ns4:MediaServiceSearchProperties" minOccurs="0"/>
                <xsd:element ref="ns1:_ip_UnifiedCompliancePolicyProperties" minOccurs="0"/>
                <xsd:element ref="ns1:_ip_UnifiedCompliancePolicyUIActio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987a19-0b2c-4d42-ad64-d9749832b1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3da49-451a-4629-8875-846b923e2ce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9E68BC-416B-41CB-B8DB-D32CED92072B}">
  <ds:schemaRef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dcmitype/"/>
    <ds:schemaRef ds:uri="http://www.w3.org/XML/1998/namespace"/>
    <ds:schemaRef ds:uri="http://schemas.microsoft.com/sharepoint/v3"/>
    <ds:schemaRef ds:uri="f083da49-451a-4629-8875-846b923e2ce9"/>
    <ds:schemaRef ds:uri="45987a19-0b2c-4d42-ad64-d9749832b1e7"/>
    <ds:schemaRef ds:uri="http://purl.org/dc/elements/1.1/"/>
  </ds:schemaRefs>
</ds:datastoreItem>
</file>

<file path=customXml/itemProps2.xml><?xml version="1.0" encoding="utf-8"?>
<ds:datastoreItem xmlns:ds="http://schemas.openxmlformats.org/officeDocument/2006/customXml" ds:itemID="{9EB89CA3-F064-4F1C-BE4E-568DF64939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987a19-0b2c-4d42-ad64-d9749832b1e7"/>
    <ds:schemaRef ds:uri="f083da49-451a-4629-8875-846b923e2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97DF67-D7C7-4558-8888-3F981F381F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2025 NT Powerpoint Template</Template>
  <TotalTime>0</TotalTime>
  <Words>629</Words>
  <Application>Microsoft Office PowerPoint</Application>
  <PresentationFormat>Widescreen</PresentationFormat>
  <Paragraphs>83</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Symbol</vt:lpstr>
      <vt:lpstr>Wingdings</vt:lpstr>
      <vt:lpstr>Office Theme</vt:lpstr>
      <vt:lpstr>RT284  INDUSTRY ENGAGEMENT SESSION</vt:lpstr>
      <vt:lpstr>RT284 INDUSTRY ENGAGEMENT SESSION</vt:lpstr>
      <vt:lpstr>RT284 INDUSTRY ENGAGEMENT SESSION</vt:lpstr>
      <vt:lpstr>RT284 INDUSTRY ENGAGEMENT SESSION</vt:lpstr>
      <vt:lpstr>REASONS FOR CANCELLATION </vt:lpstr>
      <vt:lpstr> MANDATORY AND TECHNICAL CHALLENGES IDENTIFIED </vt:lpstr>
      <vt:lpstr>Phase 3: Technical Specification Requirements ( Part A)</vt:lpstr>
      <vt:lpstr>Phase 3: Technical Specification Requirements ( Part A)</vt:lpstr>
      <vt:lpstr>Phase 3: Technical Specification Requirements ( Part A)</vt:lpstr>
      <vt:lpstr>Phase 3: Technical Specification Requirements ( Part 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Zanele Mkhwanazi</dc:creator>
  <cp:lastModifiedBy>Baningi Masilela</cp:lastModifiedBy>
  <cp:revision>6</cp:revision>
  <dcterms:created xsi:type="dcterms:W3CDTF">2026-05-19T20:35:27Z</dcterms:created>
  <dcterms:modified xsi:type="dcterms:W3CDTF">2026-06-08T07:17:22Z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0x010100C08FFC00AA84044D9133115AB46DEBFA</vt:lpwstr>
  </property>
</Properties>
</file>